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65" r:id="rId2"/>
    <p:sldId id="839" r:id="rId3"/>
    <p:sldId id="840" r:id="rId4"/>
    <p:sldId id="841" r:id="rId5"/>
    <p:sldId id="842" r:id="rId6"/>
    <p:sldId id="843" r:id="rId7"/>
    <p:sldId id="844" r:id="rId8"/>
    <p:sldId id="845" r:id="rId9"/>
    <p:sldId id="846" r:id="rId10"/>
    <p:sldId id="847" r:id="rId11"/>
    <p:sldId id="848" r:id="rId12"/>
    <p:sldId id="849" r:id="rId13"/>
    <p:sldId id="836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DBD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9458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610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886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874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22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273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085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96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045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328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403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97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524000" y="2312231"/>
            <a:ext cx="9144000" cy="223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algn="ctr">
              <a:spcBef>
                <a:spcPct val="0"/>
              </a:spcBef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 о правоприменительной практике</a:t>
            </a:r>
          </a:p>
          <a:p>
            <a:pPr algn="ctr">
              <a:spcBef>
                <a:spcPct val="0"/>
              </a:spcBef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контрольной (надзорной) деятельности в Приволжском управлении Федеральной службы по экологическому, технологическому и атомному надзору при осуществлении федерального государственного</a:t>
            </a:r>
          </a:p>
          <a:p>
            <a:pPr algn="ctr">
              <a:spcBef>
                <a:spcPct val="0"/>
              </a:spcBef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энергетического надзора и надзора в области ГТС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kumimoji="1" lang="ru-RU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Начальник межрегионального отдела государственного </a:t>
            </a:r>
            <a:br>
              <a:rPr kumimoji="1" lang="ru-RU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энергетического надзора и надзора за ГТС </a:t>
            </a:r>
            <a:br>
              <a:rPr kumimoji="1" lang="ru-RU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Перцев Сергей Олегович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52400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1540639" y="583779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1862078" y="5949280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760"/>
            <a:ext cx="8524405" cy="1324928"/>
          </a:xfrm>
        </p:spPr>
        <p:txBody>
          <a:bodyPr>
            <a:normAutofit/>
          </a:bodyPr>
          <a:lstStyle/>
          <a:p>
            <a:pPr marL="228600" lvl="0">
              <a:lnSpc>
                <a:spcPct val="115000"/>
              </a:lnSpc>
              <a:spcBef>
                <a:spcPts val="1000"/>
              </a:spcBef>
            </a:pPr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достижения основных показателей результативности и эффективности программы профилактики в 2025 году Управлением на постоянной основе реализовывались следующие мероприятия: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165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65</a:t>
            </a:r>
            <a:r>
              <a:rPr lang="ru-RU" sz="16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организациям было объявлено </a:t>
            </a:r>
            <a:r>
              <a:rPr lang="ru-RU" sz="165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70</a:t>
            </a:r>
            <a:r>
              <a:rPr lang="ru-RU" sz="16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предостережений о недопустимости нарушений обязательных требований в области безопасности гидротехнических сооружений;</a:t>
            </a:r>
            <a:endParaRPr lang="ru-RU" sz="16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50" dirty="0">
                <a:latin typeface="Times New Roman" panose="02020603050405020304" pitchFamily="18" charset="0"/>
              </a:rPr>
              <a:t>осуществлялось информирование лиц по вопросам соблюдения обязательных требований, в том числе изменения обязательных требований, оценка соблюдения которых является предметом государственного контроля (надзора) в установленной сфере деятельности;</a:t>
            </a:r>
            <a:endParaRPr lang="ru-RU" sz="1650" dirty="0"/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50" dirty="0">
                <a:latin typeface="Times New Roman" panose="02020603050405020304" pitchFamily="18" charset="0"/>
              </a:rPr>
              <a:t>на официальном сайте Управления в сети «Интернет» обеспечен доступ к открытым данным, содержащимся в информационных системах Федеральной службы по экологическому, технологическому </a:t>
            </a:r>
            <a:br>
              <a:rPr lang="ru-RU" sz="1650" dirty="0">
                <a:latin typeface="Times New Roman" panose="02020603050405020304" pitchFamily="18" charset="0"/>
              </a:rPr>
            </a:br>
            <a:r>
              <a:rPr lang="ru-RU" sz="1650" dirty="0">
                <a:latin typeface="Times New Roman" panose="02020603050405020304" pitchFamily="18" charset="0"/>
              </a:rPr>
              <a:t>и атомному надзору, с целью информирования контролируемых лиц по вопросам соблюдения обязательных требований в области безопасности гидротехнических сооружений;</a:t>
            </a:r>
            <a:endParaRPr lang="ru-RU" sz="1650" dirty="0"/>
          </a:p>
          <a:p>
            <a:pPr indent="450215" algn="just">
              <a:lnSpc>
                <a:spcPct val="115000"/>
              </a:lnSpc>
            </a:pPr>
            <a:r>
              <a:rPr lang="ru-RU" sz="1650" dirty="0">
                <a:latin typeface="Times New Roman" panose="02020603050405020304" pitchFamily="18" charset="0"/>
              </a:rPr>
              <a:t>проводилась работа по консультированию поднадзорных предприятий по вопросам, касающимся соблюдения требований безопасности при эксплуатации опасных объектов;</a:t>
            </a:r>
          </a:p>
          <a:p>
            <a:pPr indent="450215" algn="just">
              <a:lnSpc>
                <a:spcPct val="115000"/>
              </a:lnSpc>
            </a:pPr>
            <a:r>
              <a:rPr lang="ru-RU" sz="1650" dirty="0">
                <a:latin typeface="Times New Roman" panose="02020603050405020304" pitchFamily="18" charset="0"/>
              </a:rPr>
              <a:t>направлены информационные письма с рекомендациями о проведении необходимых организационных, технических мероприятий, направленных на внедрение и обеспечение соблюдения обязательных требований.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2605" y="546280"/>
            <a:ext cx="432854" cy="48162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5459" y="546280"/>
            <a:ext cx="2304488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855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Анализ правоприменительной практики показывает, что основной причиной снижения уровня безопасности </a:t>
            </a:r>
            <a:r>
              <a:rPr lang="ru-RU" sz="2000" b="1" dirty="0">
                <a:latin typeface="Times New Roman" panose="02020603050405020304" pitchFamily="18" charset="0"/>
              </a:rPr>
              <a:t>в области безопасности гидротехнических сооружений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является:</a:t>
            </a:r>
            <a:endParaRPr lang="ru-RU" sz="2000" b="1" dirty="0"/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большое количество находящегося в эксплуатации оборудования, отработавшего свой расчётный срок службы;</a:t>
            </a:r>
            <a:endParaRPr lang="ru-RU" sz="2000" dirty="0"/>
          </a:p>
          <a:p>
            <a:pPr indent="450215" algn="just">
              <a:lnSpc>
                <a:spcPct val="115000"/>
              </a:lnSpc>
              <a:spcAft>
                <a:spcPts val="0"/>
              </a:spcAft>
              <a:tabLst>
                <a:tab pos="6350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отсутствие должного финансирования со стороны собственников ГТС;</a:t>
            </a:r>
            <a:endParaRPr lang="ru-RU" sz="2000" dirty="0"/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низкий уровень исполнительской дисциплины обслуживающего оборудование персонала, руководителей и специалистов предприятий (организаций), осуществляющих его эксплуатацию, ремонт, освидетельствование, диагностирование.</a:t>
            </a:r>
            <a:endParaRPr lang="ru-RU" sz="2000" dirty="0"/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2605" y="546280"/>
            <a:ext cx="432854" cy="48162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5459" y="546280"/>
            <a:ext cx="2304488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516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15884"/>
            <a:ext cx="8239298" cy="1213658"/>
          </a:xfrm>
        </p:spPr>
        <p:txBody>
          <a:bodyPr>
            <a:noAutofit/>
          </a:bodyPr>
          <a:lstStyle/>
          <a:p>
            <a:pPr indent="450215">
              <a:lnSpc>
                <a:spcPct val="115000"/>
              </a:lnSpc>
              <a:spcAft>
                <a:spcPts val="0"/>
              </a:spcAft>
              <a:tabLst>
                <a:tab pos="635000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Дополнительные рекомендации подконтрольным субъектам </a:t>
            </a:r>
            <a:b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соблюдению требований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 области безопасности гидротехнических сооружений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29542"/>
            <a:ext cx="10515600" cy="4879571"/>
          </a:xfrm>
        </p:spPr>
        <p:txBody>
          <a:bodyPr>
            <a:normAutofit lnSpcReduction="10000"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  <a:tabLst>
                <a:tab pos="6350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разработать и реализовывать на объектах предупредительные (профилактические) мероприятия, направленные на снижение рисков аварийности и смертельного травматизма персонала, а также обеспечение устойчивости функционирования объектов;</a:t>
            </a:r>
            <a:endParaRPr lang="ru-RU" sz="1600" dirty="0"/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обеспечить выполнение нормативных требований: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Федерального закона от 21.07.1997 № 117-ФЗ 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«О безопасности гидротехнических сооружений»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постановления Правительства РФ от 20.11.2020 № 1892</a:t>
            </a:r>
            <a:b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«О декларировании безопасности гидротехнических сооружений»;</a:t>
            </a:r>
            <a:endParaRPr lang="ru-RU" sz="1600" dirty="0"/>
          </a:p>
          <a:p>
            <a:pPr indent="450215" algn="just">
              <a:lnSpc>
                <a:spcPct val="115000"/>
              </a:lnSpc>
              <a:spcAft>
                <a:spcPts val="0"/>
              </a:spcAft>
              <a:tabLst>
                <a:tab pos="6350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обратить особое внимание на принимаемые нормативные правовые акты, актуализирующие обязательные требования </a:t>
            </a:r>
            <a:r>
              <a:rPr lang="ru-RU" sz="1600" dirty="0">
                <a:latin typeface="Times New Roman" panose="02020603050405020304" pitchFamily="18" charset="0"/>
              </a:rPr>
              <a:t>в области безопасности гидротехнических сооружений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600" dirty="0"/>
          </a:p>
          <a:p>
            <a:pPr indent="450215" algn="just">
              <a:lnSpc>
                <a:spcPct val="115000"/>
              </a:lnSpc>
              <a:spcAft>
                <a:spcPts val="0"/>
              </a:spcAft>
              <a:tabLst>
                <a:tab pos="6350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обеспечить исполнение пункта 132 Федеральных норм и правил «Требования к обеспечению безопасности гидротехнических сооружений (за исключением судоходных и портовых гидротехнических сооружений)», утвержденных приказом Ростехнадзора от 08.05.2024 № 151, в части проведения комиссионного осмотра ГТС перед началом весеннего половодья в целях проверки готовности ГТС к пропуску половодья и паводков </a:t>
            </a:r>
            <a:b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обеспечения безопасности ГТС в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паводкоопасный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период. Состав комиссии и сроки проведения осмотра утверждаются распорядительным документом Владельца ГТС. Результаты комиссионного осмотра оформляются актом и подписываются членами комиссии. В случае пропуска половодья и паводков, близких к расчетным (5% обеспеченности), по их завершении также проводится комиссионный осмотр.</a:t>
            </a:r>
            <a:endParaRPr lang="ru-RU" sz="1600" dirty="0"/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2605" y="546280"/>
            <a:ext cx="432854" cy="48162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5459" y="546280"/>
            <a:ext cx="2304488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76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524000" y="1987550"/>
            <a:ext cx="91440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sz="2400" kern="0" dirty="0">
              <a:solidFill>
                <a:schemeClr val="accent6"/>
              </a:solidFill>
            </a:endParaRPr>
          </a:p>
          <a:p>
            <a:pPr algn="ctr">
              <a:defRPr/>
            </a:pPr>
            <a:r>
              <a:rPr lang="ru-RU" sz="2400" kern="0" dirty="0">
                <a:solidFill>
                  <a:schemeClr val="accent6"/>
                </a:solidFill>
              </a:rPr>
              <a:t>Благодарю за внимание!</a:t>
            </a:r>
            <a:endParaRPr lang="ru-RU" sz="2400" dirty="0">
              <a:solidFill>
                <a:schemeClr val="accent6"/>
              </a:solidFill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52400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7413" name="Group 36"/>
          <p:cNvGrpSpPr>
            <a:grpSpLocks/>
          </p:cNvGrpSpPr>
          <p:nvPr/>
        </p:nvGrpSpPr>
        <p:grpSpPr bwMode="auto">
          <a:xfrm>
            <a:off x="1524000" y="152400"/>
            <a:ext cx="9144000" cy="1620838"/>
            <a:chOff x="0" y="-235"/>
            <a:chExt cx="5760" cy="1021"/>
          </a:xfrm>
        </p:grpSpPr>
        <p:sp>
          <p:nvSpPr>
            <p:cNvPr id="1742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463" y="-235"/>
              <a:ext cx="5241" cy="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sz="16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sz="16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1742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" y="37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1952625" y="5121275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688288" y="814281"/>
            <a:ext cx="350371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5">
              <a:lnSpc>
                <a:spcPct val="90000"/>
              </a:lnSpc>
            </a:pPr>
            <a:r>
              <a:rPr kumimoji="1" lang="ru-RU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Приволжское управление </a:t>
            </a:r>
          </a:p>
          <a:p>
            <a:pPr marL="1082675">
              <a:lnSpc>
                <a:spcPct val="90000"/>
              </a:lnSpc>
            </a:pPr>
            <a:r>
              <a:rPr kumimoji="1" lang="ru-RU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Ростехнадзора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4940" y="783499"/>
            <a:ext cx="432048" cy="486296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838200" y="490451"/>
            <a:ext cx="7850088" cy="1200237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Контрольная (надзорная) деятельность 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энергетического надзора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2025 году общее количество поднадзорных Управлению организаций составляет 7661, в том числе потребителей электроэнергии –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7599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число поднадзорных объектов энергетики –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46988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Линий электропередачи всего –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172389,529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км;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в том числе:</a:t>
            </a:r>
          </a:p>
          <a:p>
            <a:pPr>
              <a:lnSpc>
                <a:spcPct val="11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Напряжением 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96768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км;</a:t>
            </a:r>
          </a:p>
          <a:p>
            <a:pPr>
              <a:lnSpc>
                <a:spcPct val="11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Напряжением от 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110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73251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км;</a:t>
            </a:r>
          </a:p>
          <a:p>
            <a:pPr>
              <a:lnSpc>
                <a:spcPct val="11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Напряжением 220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выше –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2370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км.  </a:t>
            </a:r>
          </a:p>
          <a:p>
            <a:pPr>
              <a:lnSpc>
                <a:spcPct val="110000"/>
              </a:lnSpc>
            </a:pPr>
            <a:endParaRPr lang="ru-RU" dirty="0"/>
          </a:p>
          <a:p>
            <a:pPr marL="0" indent="0">
              <a:buNone/>
            </a:pPr>
            <a:r>
              <a:rPr lang="ru-RU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78163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688288" y="814281"/>
            <a:ext cx="350371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5">
              <a:lnSpc>
                <a:spcPct val="90000"/>
              </a:lnSpc>
            </a:pPr>
            <a:r>
              <a:rPr kumimoji="1" lang="ru-RU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Приволжское управление </a:t>
            </a:r>
          </a:p>
          <a:p>
            <a:pPr marL="1082675">
              <a:lnSpc>
                <a:spcPct val="90000"/>
              </a:lnSpc>
            </a:pPr>
            <a:r>
              <a:rPr kumimoji="1" lang="ru-RU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Ростехнадзора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4940" y="783499"/>
            <a:ext cx="432048" cy="486296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838200" y="490451"/>
            <a:ext cx="7850088" cy="1200237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Контрольная (надзорная) деятельность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739833" y="1562843"/>
            <a:ext cx="10613967" cy="4614120"/>
          </a:xfrm>
        </p:spPr>
        <p:txBody>
          <a:bodyPr>
            <a:noAutofit/>
          </a:bodyPr>
          <a:lstStyle/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6 месяцев 2025 года инспекторским составом допущено в эксплуатацию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763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новых 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реконструированных энергоустановок.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6 месяцев 2025 года на поднадзорных объектах зарегистрирована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авария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объекте электроэнергетики 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отчётный период зарегистрировано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несчастных случаев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смертельным исходом (в 2024 году – 2).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2025 году в рамках осуществления контрольной (надзорной) деятельности Ростехнадзором проведено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контрольных (надзорных) мероприятий, из них плановых –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внеплановых –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проведения контрольных (надзорных) мероприятий выявлено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1296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нарушений обязательных требований. По результатам контрольных (надзорных) мероприятий назначено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административных наказаний.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Случаев административного и судебного оспаривания решений, действий (бездействия) Ростехнадзора и его должностных лиц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зарегистрировано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32742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688288" y="814281"/>
            <a:ext cx="350371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5">
              <a:lnSpc>
                <a:spcPct val="90000"/>
              </a:lnSpc>
            </a:pPr>
            <a:r>
              <a:rPr kumimoji="1" lang="ru-RU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Приволжское управление </a:t>
            </a:r>
          </a:p>
          <a:p>
            <a:pPr marL="1082675">
              <a:lnSpc>
                <a:spcPct val="90000"/>
              </a:lnSpc>
            </a:pPr>
            <a:r>
              <a:rPr kumimoji="1" lang="ru-RU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Ростехнадзора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4940" y="783499"/>
            <a:ext cx="432048" cy="486296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739833" y="307571"/>
            <a:ext cx="7948455" cy="1383117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Типичные нарушения обязательных требований в рамках федерального государственного энергетического надзора: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739833" y="1562843"/>
            <a:ext cx="10613967" cy="4614120"/>
          </a:xfrm>
        </p:spPr>
        <p:txBody>
          <a:bodyPr>
            <a:noAutofit/>
          </a:bodyPr>
          <a:lstStyle/>
          <a:p>
            <a:pPr indent="450215"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проводится техническое освидетельствование зданий, сооружений  и оборудования;</a:t>
            </a:r>
          </a:p>
          <a:p>
            <a:pPr indent="450215"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проводятся плановые ремонты и испытания оборудования в установленные техническими нормами сроки;</a:t>
            </a:r>
          </a:p>
          <a:p>
            <a:pPr indent="450215"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проводятся испытания тепловых сетей на максимальную температуру теплоносителя, на определение тепловых и гидравлических потерь с периодичностью 1 раз в 5 лет;</a:t>
            </a:r>
          </a:p>
          <a:p>
            <a:pPr indent="450215"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не проводятся инструментально-визуальные наружные и внутренние обследования металлической дымовой трубы с привлечением специализированной организации;</a:t>
            </a:r>
          </a:p>
          <a:p>
            <a:pPr indent="450215"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</a:rPr>
              <a:t>не осуществляется контроль за состоянием заземляющих устройств;</a:t>
            </a:r>
          </a:p>
          <a:p>
            <a:pPr indent="450215"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проводится измерение сопротивления заземляющих устройств, выборочная проверка состояния элементов заземлителей в земле, проверка коррозионного состояния заземлителей.</a:t>
            </a:r>
          </a:p>
          <a:p>
            <a:pPr indent="450215" algn="just">
              <a:lnSpc>
                <a:spcPct val="115000"/>
              </a:lnSpc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626483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готовности к ОЗП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проведения оценки обеспечения готовности указанных организаций к работе в осенне-зимний период 2025-2026 годов Управление принимает участие в работе комиссий, образованных органами местного самоуправления, по оценке готовности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организаций к предстоящему отопительному периоду.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настоящий момент выявлено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1205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нарушений требований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готовности.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2605" y="546280"/>
            <a:ext cx="432854" cy="48162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5459" y="546280"/>
            <a:ext cx="2304488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954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готовности к ОЗП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выявленные нарушения: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Отсутствуют ответственные за эксплуатацию электрохозяйства и тепловых энергоустановок;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Обслуживающий персонал не проходит проверку знаний </a:t>
            </a: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установленные сроки;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Непроведение технического диагностирования и освидетельствования оборудования, отработавшего нормативный срок;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Нарушение сроков проведения режимно-наладочных испытаний котлов </a:t>
            </a: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испытания тепловых сетей;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Своевременно не обслуживается автоматика безопасности котлов;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Ненадлежащая эксплуатация зданий, сооружений и тепловой изоляции теплопроводов тепловой сети;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Невыполнение ремонтных работ.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2605" y="546280"/>
            <a:ext cx="432854" cy="48162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5459" y="546280"/>
            <a:ext cx="2304488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635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Профилактика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достижения основных показателей результативности и эффективности программы профилактики в 2025 году Управлением на постоянной основе реализовывались следующие мероприятия: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отношении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юридических лиц, индивидуальных предпринимателей, эксплуатирующих объекты электроэнергетики, объекты теплоснабжения и энергопринимающие установки, было объявлено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предостережений о недопустимости нарушений обязательных требований в области федерального государственного энергетического надзора;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</a:rPr>
              <a:t>осуществлялось информирование лиц по вопросам соблюдения обязательных требований, в том числе изменения обязательных требований, оценка соблюдения которых является предметом государственного контроля (надзора) в установленной сфере деятельности;</a:t>
            </a:r>
            <a:endParaRPr lang="ru-RU" sz="2000" dirty="0"/>
          </a:p>
          <a:p>
            <a:pPr indent="450215"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</a:rPr>
              <a:t>на официальном сайте Управления в сети «Интернет» обеспечен доступ к открытым данным, содержащимся в информационных системах Федеральной службы по экологическому, технологическому </a:t>
            </a:r>
            <a:br>
              <a:rPr lang="ru-RU" sz="2000" dirty="0">
                <a:latin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</a:rPr>
              <a:t>и атомному надзору, с целью информирования контролируемых лиц по вопросам соблюдения обязательных требований в области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федерального государственного </a:t>
            </a:r>
            <a:r>
              <a:rPr lang="ru-RU" sz="2000" dirty="0">
                <a:latin typeface="Times New Roman" panose="02020603050405020304" pitchFamily="18" charset="0"/>
              </a:rPr>
              <a:t>энергетического надзора;</a:t>
            </a:r>
            <a:endParaRPr lang="en-US" sz="2000" dirty="0"/>
          </a:p>
          <a:p>
            <a:pPr indent="450215"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проводилась работа по консультированию поднадзорных предприятий по вопросам, касающимся соблюдения требований безопасности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эксплуатации опасных объектов.</a:t>
            </a:r>
            <a:endParaRPr lang="ru-RU" sz="2000" dirty="0"/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2605" y="546280"/>
            <a:ext cx="432854" cy="48162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5459" y="546280"/>
            <a:ext cx="2304488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814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Дополнительные рекомендации подконтрольным субъектам</a:t>
            </a:r>
            <a:b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 соблюдению требований </a:t>
            </a:r>
            <a:r>
              <a:rPr lang="ru-RU" sz="2000" b="1" dirty="0">
                <a:latin typeface="Times New Roman" panose="02020603050405020304" pitchFamily="18" charset="0"/>
              </a:rPr>
              <a:t>в области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федерального государственного</a:t>
            </a:r>
            <a:b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</a:rPr>
              <a:t>энергетического надзора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ru-RU" sz="2000" b="1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indent="450215" algn="just">
              <a:lnSpc>
                <a:spcPct val="115000"/>
              </a:lnSpc>
              <a:tabLst>
                <a:tab pos="6350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разработать и реализовывать на объектах предупредительные (профилактические) мероприятия, направленные на снижение рисков аварийности и смертельного травматизма персонала, а также обеспечение устойчивости функционирования объектов;</a:t>
            </a:r>
            <a:endParaRPr lang="ru-RU" sz="2000" dirty="0"/>
          </a:p>
          <a:p>
            <a:pPr indent="450215"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</a:rPr>
              <a:t>доводить до работников материалы анализов несчастных случаев на энергоустановках, подконтрольных органам Ростехнадзора, при проведении всех видов занятий и инструктажей по охране труда;</a:t>
            </a:r>
            <a:endParaRPr lang="ru-RU" sz="2000" dirty="0"/>
          </a:p>
          <a:p>
            <a:pPr indent="450215"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</a:rPr>
              <a:t>повысить уровень организации производства работ на электрических установках;</a:t>
            </a:r>
            <a:endParaRPr lang="ru-RU" sz="2000" dirty="0"/>
          </a:p>
          <a:p>
            <a:pPr indent="450215"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</a:rPr>
              <a:t>исключить допуск персонала к работе без обязательной проверки выполнения организационных </a:t>
            </a:r>
            <a:br>
              <a:rPr lang="ru-RU" sz="2000" dirty="0">
                <a:latin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</a:rPr>
              <a:t>и технических мероприятий при подготовке рабочих мест;</a:t>
            </a:r>
            <a:endParaRPr lang="ru-RU" sz="2000" dirty="0"/>
          </a:p>
          <a:p>
            <a:pPr indent="450215"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</a:rPr>
              <a:t>обеспечивать проверку знаний персоналом нормативных правовых актов по охране труда при эксплуатации электроустановок; </a:t>
            </a:r>
            <a:endParaRPr lang="ru-RU" sz="2000" dirty="0"/>
          </a:p>
          <a:p>
            <a:pPr indent="450215"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</a:rPr>
              <a:t>не допускать персонал, не прошедший проверку знаний, к работам в электроустановках;</a:t>
            </a:r>
            <a:endParaRPr lang="ru-RU" sz="2000" dirty="0"/>
          </a:p>
          <a:p>
            <a:pPr indent="450215"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</a:rPr>
              <a:t>обеспечить установленный порядок содержания, применения и испытания средств защиты.</a:t>
            </a:r>
            <a:endParaRPr lang="ru-RU" sz="2000" dirty="0">
              <a:effectLst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2605" y="546280"/>
            <a:ext cx="432854" cy="48162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5459" y="546280"/>
            <a:ext cx="2304488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409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760"/>
            <a:ext cx="8239298" cy="1324928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Контрольная (надзорная) деятельность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области безопасности гидротехнических сооружений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0327" y="1496291"/>
            <a:ext cx="11296997" cy="5079076"/>
          </a:xfrm>
        </p:spPr>
        <p:txBody>
          <a:bodyPr>
            <a:normAutofit/>
          </a:bodyPr>
          <a:lstStyle/>
          <a:p>
            <a:pPr indent="0" algn="just">
              <a:lnSpc>
                <a:spcPct val="115000"/>
              </a:lnSpc>
              <a:buNone/>
              <a:tabLst>
                <a:tab pos="635000" algn="l"/>
              </a:tabLst>
            </a:pP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Общее количество поднадзорных Управлению ГТС (комплексов ГТС) </a:t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составляет </a:t>
            </a: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174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из них: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ГТС (комплексов ГТС) промышленности;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ГТС (комплексов ГТС) энергетики;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155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ГТС (комплексов ГТС) водохозяйственного назначения ГТС.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Количество поднадзорных организаций, эксплуатирующих опасные объекты, составило </a:t>
            </a: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68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2025 году аварий на поднадзорных объектах </a:t>
            </a: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зарегистрировано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2025 году Управлением утверждено </a:t>
            </a:r>
            <a:r>
              <a:rPr lang="ru-RU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lang="en-US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деклараций безопасности ГТС.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режиме постоянного государственного надзора осуществлено </a:t>
            </a: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контрольных (надзорных) действий. </a:t>
            </a:r>
            <a:r>
              <a:rPr lang="ru-RU" sz="1800" kern="100" dirty="0">
                <a:latin typeface="Times New Roman" panose="02020603050405020304" pitchFamily="18" charset="0"/>
                <a:ea typeface="Arial Unicode MS"/>
              </a:rPr>
              <a:t>Проведено </a:t>
            </a:r>
            <a:r>
              <a:rPr lang="ru-RU" sz="1800" b="1" kern="100" dirty="0">
                <a:latin typeface="Times New Roman" panose="02020603050405020304" pitchFamily="18" charset="0"/>
                <a:ea typeface="Arial Unicode MS"/>
              </a:rPr>
              <a:t>3</a:t>
            </a:r>
            <a:r>
              <a:rPr lang="ru-RU" sz="1800" kern="100" dirty="0">
                <a:latin typeface="Times New Roman" panose="02020603050405020304" pitchFamily="18" charset="0"/>
                <a:ea typeface="Arial Unicode MS"/>
              </a:rPr>
              <a:t> регулярных обследования.</a:t>
            </a:r>
            <a:endParaRPr lang="ru-RU" sz="1800" dirty="0"/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В ходе проведения контрольных (надзорных) мероприятий выявлено </a:t>
            </a: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58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нарушений обязательных  требований.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По результатам контрольных (надзорных) мероприятий назначено </a:t>
            </a: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административное наказание.</a:t>
            </a:r>
            <a:endParaRPr lang="ru-RU" sz="1800" dirty="0">
              <a:effectLst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2605" y="546280"/>
            <a:ext cx="432854" cy="48162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5459" y="546280"/>
            <a:ext cx="2304488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6714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5669</TotalTime>
  <Words>1352</Words>
  <Application>Microsoft Office PowerPoint</Application>
  <PresentationFormat>Широкоэкранный</PresentationFormat>
  <Paragraphs>103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Tahoma</vt:lpstr>
      <vt:lpstr>Times New Roman</vt:lpstr>
      <vt:lpstr>Тема Office</vt:lpstr>
      <vt:lpstr>Презентация PowerPoint</vt:lpstr>
      <vt:lpstr>Контрольная (надзорная) деятельность  в области энергетического надзора</vt:lpstr>
      <vt:lpstr>Контрольная (надзорная) деятельность</vt:lpstr>
      <vt:lpstr>Типичные нарушения обязательных требований в рамках федерального государственного энергетического надзора:</vt:lpstr>
      <vt:lpstr>Оценка готовности к ОЗП</vt:lpstr>
      <vt:lpstr>Оценка готовности к ОЗП</vt:lpstr>
      <vt:lpstr>Профилактика</vt:lpstr>
      <vt:lpstr>Дополнительные рекомендации подконтрольным субъектам  по соблюдению требований в области федерального государственного энергетического надзора: </vt:lpstr>
      <vt:lpstr>Контрольная (надзорная) деятельность в области безопасности гидротехнических сооружений</vt:lpstr>
      <vt:lpstr>Для достижения основных показателей результативности и эффективности программы профилактики в 2025 году Управлением на постоянной основе реализовывались следующие мероприятия:</vt:lpstr>
      <vt:lpstr>Презентация PowerPoint</vt:lpstr>
      <vt:lpstr>Дополнительные рекомендации подконтрольным субъектам  по соблюдению требований в области безопасности гидротехнических сооружений: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MAF</dc:creator>
  <cp:lastModifiedBy>Перцев Сергей Олегович</cp:lastModifiedBy>
  <cp:revision>137</cp:revision>
  <dcterms:created xsi:type="dcterms:W3CDTF">2021-10-13T13:11:18Z</dcterms:created>
  <dcterms:modified xsi:type="dcterms:W3CDTF">2025-08-29T08:30:01Z</dcterms:modified>
</cp:coreProperties>
</file>